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9144000"/>
  <p:notesSz cx="6858000" cy="9144000"/>
  <p:embeddedFontLst>
    <p:embeddedFont>
      <p:font typeface="Amatic SC"/>
      <p:regular r:id="rId29"/>
      <p:bold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maticS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7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6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Shape 18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Shape 1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Shape 1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More clear and organized: word choice/wording of things as well as how to carry out tasks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More documentation and help because things like setting up the blocking feature can be difficult for new users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Disregarding some HE 1s and 2s because they are more stylistic choices rather than problems such as feeding the pet manually on mobile and automatically on web.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Shape 1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Shape 19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Shape 1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is Expo XDE/Google Chrome Extension Development?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Shape 1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What is Expo XDE/Google Chrome Extension Development?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Shape 19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Shape 1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Shape 1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Shape 1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Timing of blocking synced for mobile and web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Shape 19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Shape 19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Shape 1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People often have a difficult time completing tasks because of distractions, poor time management, and/or unhealthy work-life balance.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Shape 1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Shape 19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Shape 19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Shape 19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Shape 1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Shape 1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Shape 1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Shape 1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Shape 1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Shape 1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Heuristic evaluation results come from testing of medium-fi prototype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Addressed the issues brought up in the heuristic evaluation by revising our design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Prototype implementation status: what we’ve done so far as well as our plan for what we have left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Shape 1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Shape 1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Having a prompt upon log in makes it friendly to new users, as well as prevents annoyance of return users who don’t want to see the prompt every time.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No need for images of heuristic evaluation - makes the slide feel overwhelming with text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Shape 18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Shape 1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Shape 1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F55D4B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7"/>
            <a:ext cx="9159995" cy="6870013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Shape 205"/>
          <p:cNvSpPr txBox="1"/>
          <p:nvPr>
            <p:ph type="ctrTitle"/>
          </p:nvPr>
        </p:nvSpPr>
        <p:spPr>
          <a:xfrm>
            <a:off x="2191050" y="2427150"/>
            <a:ext cx="4761900" cy="1546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dark">
    <p:bg>
      <p:bgPr>
        <a:solidFill>
          <a:srgbClr val="95A5A6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Shape 1593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594" name="Shape 1594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4" name="Shape 1624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5" name="Shape 1625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">
    <p:bg>
      <p:bgPr>
        <a:solidFill>
          <a:srgbClr val="F55D4B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solidFill>
          <a:srgbClr val="95A5A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2" y="10"/>
            <a:ext cx="9152065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pathLst>
                <a:path extrusionOk="0" h="33669" w="21212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Shape 465"/>
          <p:cNvSpPr txBox="1"/>
          <p:nvPr>
            <p:ph type="ctrTitle"/>
          </p:nvPr>
        </p:nvSpPr>
        <p:spPr>
          <a:xfrm>
            <a:off x="1557875" y="1882525"/>
            <a:ext cx="6028200" cy="1546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6" name="Shape 466"/>
          <p:cNvSpPr txBox="1"/>
          <p:nvPr>
            <p:ph idx="1" type="subTitle"/>
          </p:nvPr>
        </p:nvSpPr>
        <p:spPr>
          <a:xfrm>
            <a:off x="1557875" y="3329551"/>
            <a:ext cx="6028200" cy="10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Shape 468"/>
          <p:cNvGrpSpPr/>
          <p:nvPr/>
        </p:nvGrpSpPr>
        <p:grpSpPr>
          <a:xfrm>
            <a:off x="-7997" y="-6007"/>
            <a:ext cx="9159995" cy="6870013"/>
            <a:chOff x="328725" y="2891150"/>
            <a:chExt cx="3447625" cy="2585725"/>
          </a:xfrm>
        </p:grpSpPr>
        <p:sp>
          <p:nvSpPr>
            <p:cNvPr id="469" name="Shape 469"/>
            <p:cNvSpPr/>
            <p:nvPr/>
          </p:nvSpPr>
          <p:spPr>
            <a:xfrm>
              <a:off x="1720050" y="500720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328725" y="4577925"/>
              <a:ext cx="118700" cy="33700"/>
            </a:xfrm>
            <a:custGeom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679650" y="4953325"/>
              <a:ext cx="58100" cy="57250"/>
            </a:xfrm>
            <a:custGeom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328725" y="4540050"/>
              <a:ext cx="117000" cy="36225"/>
            </a:xfrm>
            <a:custGeom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328725" y="4469350"/>
              <a:ext cx="96800" cy="23600"/>
            </a:xfrm>
            <a:custGeom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328725" y="4488700"/>
              <a:ext cx="98500" cy="32025"/>
            </a:xfrm>
            <a:custGeom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618200" y="5157850"/>
              <a:ext cx="15175" cy="14350"/>
            </a:xfrm>
            <a:custGeom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741075" y="5063575"/>
              <a:ext cx="55600" cy="57275"/>
            </a:xfrm>
            <a:custGeom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78800" y="5072850"/>
              <a:ext cx="59775" cy="56425"/>
            </a:xfrm>
            <a:custGeom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659450" y="5014775"/>
              <a:ext cx="58100" cy="63150"/>
            </a:xfrm>
            <a:custGeom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28725" y="4637675"/>
              <a:ext cx="140575" cy="37075"/>
            </a:xfrm>
            <a:custGeom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583700" y="5002975"/>
              <a:ext cx="12650" cy="16875"/>
            </a:xfrm>
            <a:custGeom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558450" y="4970150"/>
              <a:ext cx="57250" cy="63150"/>
            </a:xfrm>
            <a:custGeom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318550" y="5127550"/>
              <a:ext cx="52225" cy="57275"/>
            </a:xfrm>
            <a:custGeom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328725" y="4609075"/>
              <a:ext cx="85025" cy="26100"/>
            </a:xfrm>
            <a:custGeom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328725" y="4657050"/>
              <a:ext cx="143950" cy="35375"/>
            </a:xfrm>
            <a:custGeom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955775" y="4552675"/>
              <a:ext cx="143950" cy="126275"/>
            </a:xfrm>
            <a:custGeom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328725" y="4675575"/>
              <a:ext cx="141425" cy="38725"/>
            </a:xfrm>
            <a:custGeom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320225" y="5209200"/>
              <a:ext cx="16875" cy="13500"/>
            </a:xfrm>
            <a:custGeom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328725" y="4393600"/>
              <a:ext cx="81650" cy="27800"/>
            </a:xfrm>
            <a:custGeom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261325" y="5218450"/>
              <a:ext cx="13475" cy="13500"/>
            </a:xfrm>
            <a:custGeom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328725" y="4558575"/>
              <a:ext cx="122050" cy="35375"/>
            </a:xfrm>
            <a:custGeom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98350" y="5189850"/>
              <a:ext cx="59800" cy="55575"/>
            </a:xfrm>
            <a:custGeom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1950" y="5199100"/>
              <a:ext cx="54750" cy="55575"/>
            </a:xfrm>
            <a:custGeom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238600" y="5205825"/>
              <a:ext cx="11800" cy="50525"/>
            </a:xfrm>
            <a:custGeom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279825" y="5156175"/>
              <a:ext cx="16025" cy="23600"/>
            </a:xfrm>
            <a:custGeom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257100" y="5134300"/>
              <a:ext cx="58950" cy="58925"/>
            </a:xfrm>
            <a:custGeom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010500" y="2891150"/>
              <a:ext cx="2237250" cy="272750"/>
            </a:xfrm>
            <a:custGeom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328725" y="4410425"/>
              <a:ext cx="81650" cy="25275"/>
            </a:xfrm>
            <a:custGeom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328725" y="4446625"/>
              <a:ext cx="90075" cy="27800"/>
            </a:xfrm>
            <a:custGeom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28725" y="4515650"/>
              <a:ext cx="53875" cy="20225"/>
            </a:xfrm>
            <a:custGeom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480150" y="5161225"/>
              <a:ext cx="58950" cy="58100"/>
            </a:xfrm>
            <a:custGeom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599675" y="5145225"/>
              <a:ext cx="59800" cy="54750"/>
            </a:xfrm>
            <a:custGeom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58950" y="5178900"/>
              <a:ext cx="57275" cy="63150"/>
            </a:xfrm>
            <a:custGeom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28725" y="4427250"/>
              <a:ext cx="93450" cy="34550"/>
            </a:xfrm>
            <a:custGeom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379150" y="5199100"/>
              <a:ext cx="16025" cy="19375"/>
            </a:xfrm>
            <a:custGeom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618200" y="4963425"/>
              <a:ext cx="58100" cy="54725"/>
            </a:xfrm>
            <a:custGeom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077825" y="5125025"/>
              <a:ext cx="18550" cy="21075"/>
            </a:xfrm>
            <a:custGeom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853825" y="4795925"/>
              <a:ext cx="42100" cy="569025"/>
            </a:xfrm>
            <a:custGeom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628175" y="4015675"/>
              <a:ext cx="10125" cy="12650"/>
            </a:xfrm>
            <a:custGeom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049200" y="5284950"/>
              <a:ext cx="58950" cy="70725"/>
            </a:xfrm>
            <a:custGeom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3599550" y="4372550"/>
              <a:ext cx="38750" cy="44625"/>
            </a:xfrm>
            <a:custGeom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076150" y="5162900"/>
              <a:ext cx="59775" cy="56425"/>
            </a:xfrm>
            <a:custGeom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762075" y="4700825"/>
              <a:ext cx="125425" cy="712925"/>
            </a:xfrm>
            <a:custGeom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056775" y="5104825"/>
              <a:ext cx="57275" cy="63150"/>
            </a:xfrm>
            <a:custGeom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645850" y="4022400"/>
              <a:ext cx="40425" cy="10125"/>
            </a:xfrm>
            <a:custGeom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509500" y="3976950"/>
              <a:ext cx="259275" cy="457900"/>
            </a:xfrm>
            <a:custGeom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725150" y="2891150"/>
              <a:ext cx="2679175" cy="790400"/>
            </a:xfrm>
            <a:custGeom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75175" y="4197475"/>
              <a:ext cx="269375" cy="75775"/>
            </a:xfrm>
            <a:custGeom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33575" y="4522375"/>
              <a:ext cx="19375" cy="10125"/>
            </a:xfrm>
            <a:custGeom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440600" y="4990350"/>
              <a:ext cx="55575" cy="55575"/>
            </a:xfrm>
            <a:custGeom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30550" y="4035875"/>
              <a:ext cx="219700" cy="344275"/>
            </a:xfrm>
            <a:custGeom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988600" y="5295900"/>
              <a:ext cx="60625" cy="64000"/>
            </a:xfrm>
            <a:custGeom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100550" y="4580450"/>
              <a:ext cx="24425" cy="9275"/>
            </a:xfrm>
            <a:custGeom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938050" y="4972675"/>
              <a:ext cx="222225" cy="368700"/>
            </a:xfrm>
            <a:custGeom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257100" y="5015600"/>
              <a:ext cx="57275" cy="62325"/>
            </a:xfrm>
            <a:custGeom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830375" y="2891150"/>
              <a:ext cx="183500" cy="267700"/>
            </a:xfrm>
            <a:custGeom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316875" y="5008025"/>
              <a:ext cx="58100" cy="55575"/>
            </a:xfrm>
            <a:custGeom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1138425" y="5119150"/>
              <a:ext cx="19400" cy="16000"/>
            </a:xfrm>
            <a:custGeom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384075" y="4763100"/>
              <a:ext cx="22775" cy="22750"/>
            </a:xfrm>
            <a:custGeom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1378325" y="4997925"/>
              <a:ext cx="58100" cy="57275"/>
            </a:xfrm>
            <a:custGeom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1402725" y="5029925"/>
              <a:ext cx="10125" cy="15175"/>
            </a:xfrm>
            <a:custGeom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28725" y="4115825"/>
              <a:ext cx="825725" cy="756725"/>
            </a:xfrm>
            <a:custGeom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1342950" y="5039175"/>
              <a:ext cx="12675" cy="15175"/>
            </a:xfrm>
            <a:custGeom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117375" y="5097250"/>
              <a:ext cx="58125" cy="55575"/>
            </a:xfrm>
            <a:custGeom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28725" y="4697450"/>
              <a:ext cx="135525" cy="41275"/>
            </a:xfrm>
            <a:custGeom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661000" y="4008100"/>
              <a:ext cx="7600" cy="7600"/>
            </a:xfrm>
            <a:custGeom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2890000" y="4783300"/>
              <a:ext cx="886350" cy="58950"/>
            </a:xfrm>
            <a:custGeom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885800" y="4699125"/>
              <a:ext cx="890550" cy="64000"/>
            </a:xfrm>
            <a:custGeom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352100" y="4769000"/>
              <a:ext cx="11800" cy="11800"/>
            </a:xfrm>
            <a:custGeom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281525" y="5046750"/>
              <a:ext cx="15175" cy="21900"/>
            </a:xfrm>
            <a:custGeom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139275" y="5035800"/>
              <a:ext cx="55575" cy="54750"/>
            </a:xfrm>
            <a:custGeom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981025" y="5147750"/>
              <a:ext cx="24450" cy="20225"/>
            </a:xfrm>
            <a:custGeom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1325275" y="4965950"/>
              <a:ext cx="60650" cy="42100"/>
            </a:xfrm>
            <a:custGeom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1385050" y="4957525"/>
              <a:ext cx="60625" cy="42125"/>
            </a:xfrm>
            <a:custGeom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1635025" y="4922175"/>
              <a:ext cx="57275" cy="37900"/>
            </a:xfrm>
            <a:custGeom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1453225" y="4947425"/>
              <a:ext cx="54725" cy="42125"/>
            </a:xfrm>
            <a:custGeom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1199025" y="4985300"/>
              <a:ext cx="61475" cy="39600"/>
            </a:xfrm>
            <a:custGeom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1573600" y="4930600"/>
              <a:ext cx="58925" cy="38750"/>
            </a:xfrm>
            <a:custGeom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1512150" y="4939850"/>
              <a:ext cx="58950" cy="38750"/>
            </a:xfrm>
            <a:custGeom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1012175" y="5015600"/>
              <a:ext cx="57250" cy="37900"/>
            </a:xfrm>
            <a:custGeom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1073625" y="5003825"/>
              <a:ext cx="61450" cy="40425"/>
            </a:xfrm>
            <a:custGeom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1015550" y="5053475"/>
              <a:ext cx="58100" cy="55600"/>
            </a:xfrm>
            <a:custGeom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1102225" y="5070325"/>
              <a:ext cx="16025" cy="19375"/>
            </a:xfrm>
            <a:custGeom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1135900" y="4995400"/>
              <a:ext cx="59800" cy="40425"/>
            </a:xfrm>
            <a:custGeom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1076975" y="5043375"/>
              <a:ext cx="58100" cy="57275"/>
            </a:xfrm>
            <a:custGeom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1219225" y="5053475"/>
              <a:ext cx="16875" cy="18550"/>
            </a:xfrm>
            <a:custGeom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1196500" y="5026550"/>
              <a:ext cx="58950" cy="55575"/>
            </a:xfrm>
            <a:custGeom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1262150" y="4976900"/>
              <a:ext cx="59800" cy="39575"/>
            </a:xfrm>
            <a:custGeom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830300" y="5214250"/>
              <a:ext cx="10975" cy="16025"/>
            </a:xfrm>
            <a:custGeom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1807575" y="5213400"/>
              <a:ext cx="6775" cy="29500"/>
            </a:xfrm>
            <a:custGeom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807575" y="5201625"/>
              <a:ext cx="58100" cy="38750"/>
            </a:xfrm>
            <a:custGeom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1763825" y="5194050"/>
              <a:ext cx="18525" cy="11800"/>
            </a:xfrm>
            <a:custGeom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1695625" y="4910400"/>
              <a:ext cx="62325" cy="41275"/>
            </a:xfrm>
            <a:custGeom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1744450" y="5182275"/>
              <a:ext cx="58100" cy="68200"/>
            </a:xfrm>
            <a:custGeom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768875" y="5223500"/>
              <a:ext cx="17700" cy="11825"/>
            </a:xfrm>
            <a:custGeom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688900" y="5216775"/>
              <a:ext cx="58100" cy="40425"/>
            </a:xfrm>
            <a:custGeom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737725" y="4941550"/>
              <a:ext cx="90075" cy="58100"/>
            </a:xfrm>
            <a:custGeom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789900" y="4970150"/>
              <a:ext cx="23600" cy="16025"/>
            </a:xfrm>
            <a:custGeom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758750" y="4901975"/>
              <a:ext cx="58950" cy="41275"/>
            </a:xfrm>
            <a:custGeom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1804225" y="5028225"/>
              <a:ext cx="22750" cy="21075"/>
            </a:xfrm>
            <a:custGeom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1719200" y="5112400"/>
              <a:ext cx="133850" cy="72425"/>
            </a:xfrm>
            <a:custGeom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778125" y="4997925"/>
              <a:ext cx="69875" cy="111975"/>
            </a:xfrm>
            <a:custGeom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1025" y="5233600"/>
              <a:ext cx="74950" cy="60650"/>
            </a:xfrm>
            <a:custGeom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837100" y="3663850"/>
              <a:ext cx="44625" cy="40425"/>
            </a:xfrm>
            <a:custGeom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862350" y="3691625"/>
              <a:ext cx="13500" cy="13475"/>
            </a:xfrm>
            <a:custGeom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50725" y="5023175"/>
              <a:ext cx="58950" cy="38750"/>
            </a:xfrm>
            <a:custGeom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630050" y="3368400"/>
              <a:ext cx="233175" cy="212975"/>
            </a:xfrm>
            <a:custGeom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696525" y="3543475"/>
              <a:ext cx="79150" cy="20225"/>
            </a:xfrm>
            <a:custGeom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008800" y="3646150"/>
              <a:ext cx="23600" cy="50550"/>
            </a:xfrm>
            <a:custGeom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782400" y="3562000"/>
              <a:ext cx="27800" cy="11800"/>
            </a:xfrm>
            <a:custGeom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432900" y="5444025"/>
              <a:ext cx="35375" cy="25275"/>
            </a:xfrm>
            <a:custGeom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291500" y="5425525"/>
              <a:ext cx="109450" cy="36200"/>
            </a:xfrm>
            <a:custGeom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32575" y="3558625"/>
              <a:ext cx="24425" cy="12650"/>
            </a:xfrm>
            <a:custGeom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855500" y="5364075"/>
              <a:ext cx="920850" cy="71575"/>
            </a:xfrm>
            <a:custGeom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19125" y="5439825"/>
              <a:ext cx="32000" cy="8450"/>
            </a:xfrm>
            <a:custGeom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221650" y="5413725"/>
              <a:ext cx="32850" cy="7600"/>
            </a:xfrm>
            <a:custGeom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225000" y="5426350"/>
              <a:ext cx="34550" cy="10975"/>
            </a:xfrm>
            <a:custGeom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757850" y="5409525"/>
              <a:ext cx="584175" cy="67350"/>
            </a:xfrm>
            <a:custGeom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829525" y="3584725"/>
              <a:ext cx="53900" cy="19375"/>
            </a:xfrm>
            <a:custGeom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711625" y="5231075"/>
              <a:ext cx="10125" cy="15175"/>
            </a:xfrm>
            <a:custGeom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923800" y="4840525"/>
              <a:ext cx="959550" cy="542925"/>
            </a:xfrm>
            <a:custGeom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965875" y="3714350"/>
              <a:ext cx="25" cy="25"/>
            </a:xfrm>
            <a:custGeom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954950" y="5060225"/>
              <a:ext cx="58100" cy="63150"/>
            </a:xfrm>
            <a:custGeom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956625" y="3705925"/>
              <a:ext cx="10125" cy="10125"/>
            </a:xfrm>
            <a:custGeom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973450" y="5173850"/>
              <a:ext cx="103550" cy="63150"/>
            </a:xfrm>
            <a:custGeom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14050" y="3595650"/>
              <a:ext cx="114500" cy="94300"/>
            </a:xfrm>
            <a:custGeom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963350" y="5113250"/>
              <a:ext cx="90100" cy="63150"/>
            </a:xfrm>
            <a:custGeom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947375" y="3694975"/>
              <a:ext cx="33675" cy="37900"/>
            </a:xfrm>
            <a:custGeom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59500" y="3640275"/>
              <a:ext cx="14325" cy="13475"/>
            </a:xfrm>
            <a:custGeom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70950" y="3557775"/>
              <a:ext cx="100200" cy="96825"/>
            </a:xfrm>
            <a:custGeom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46550" y="3524950"/>
              <a:ext cx="579125" cy="253375"/>
            </a:xfrm>
            <a:custGeom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92850" y="3578825"/>
              <a:ext cx="53900" cy="58950"/>
            </a:xfrm>
            <a:custGeom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928850" y="3674775"/>
              <a:ext cx="71575" cy="75775"/>
            </a:xfrm>
            <a:custGeom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366525" y="5127550"/>
              <a:ext cx="8450" cy="50525"/>
            </a:xfrm>
            <a:custGeom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542450" y="5034975"/>
              <a:ext cx="55575" cy="55575"/>
            </a:xfrm>
            <a:custGeom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618200" y="5046750"/>
              <a:ext cx="18550" cy="16025"/>
            </a:xfrm>
            <a:custGeom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667850" y="5082100"/>
              <a:ext cx="9300" cy="50525"/>
            </a:xfrm>
            <a:custGeom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599675" y="5025700"/>
              <a:ext cx="58950" cy="55600"/>
            </a:xfrm>
            <a:custGeom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619875" y="5082100"/>
              <a:ext cx="52225" cy="58100"/>
            </a:xfrm>
            <a:custGeom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540750" y="5161225"/>
              <a:ext cx="10975" cy="49675"/>
            </a:xfrm>
            <a:custGeom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1550025" y="5212575"/>
              <a:ext cx="58950" cy="10125"/>
            </a:xfrm>
            <a:custGeom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1465000" y="5020650"/>
              <a:ext cx="10975" cy="16875"/>
            </a:xfrm>
            <a:custGeom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1557600" y="5166275"/>
              <a:ext cx="19375" cy="10975"/>
            </a:xfrm>
            <a:custGeom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1438075" y="4997925"/>
              <a:ext cx="11800" cy="49700"/>
            </a:xfrm>
            <a:custGeom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1502875" y="5066100"/>
              <a:ext cx="5075" cy="15200"/>
            </a:xfrm>
            <a:custGeom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1497825" y="4981950"/>
              <a:ext cx="58950" cy="54725"/>
            </a:xfrm>
            <a:custGeom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1560125" y="5056850"/>
              <a:ext cx="16025" cy="16850"/>
            </a:xfrm>
            <a:custGeom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1524775" y="5011400"/>
              <a:ext cx="13475" cy="14325"/>
            </a:xfrm>
            <a:custGeom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438925" y="5074525"/>
              <a:ext cx="17700" cy="15175"/>
            </a:xfrm>
            <a:custGeom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480150" y="5042550"/>
              <a:ext cx="58100" cy="57250"/>
            </a:xfrm>
            <a:custGeom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440600" y="5193200"/>
              <a:ext cx="17700" cy="14350"/>
            </a:xfrm>
            <a:custGeom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439750" y="5109050"/>
              <a:ext cx="55575" cy="56400"/>
            </a:xfrm>
            <a:custGeom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460800" y="5130075"/>
              <a:ext cx="11800" cy="16875"/>
            </a:xfrm>
            <a:custGeom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419550" y="517132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339600" y="5147750"/>
              <a:ext cx="21900" cy="19400"/>
            </a:xfrm>
            <a:custGeom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77475" y="5118300"/>
              <a:ext cx="59775" cy="56425"/>
            </a:xfrm>
            <a:custGeom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403575" y="5140175"/>
              <a:ext cx="16000" cy="16025"/>
            </a:xfrm>
            <a:custGeom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543275" y="5153650"/>
              <a:ext cx="54750" cy="55575"/>
            </a:xfrm>
            <a:custGeom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559275" y="5089675"/>
              <a:ext cx="58100" cy="58950"/>
            </a:xfrm>
            <a:custGeom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584525" y="5112400"/>
              <a:ext cx="16025" cy="18550"/>
            </a:xfrm>
            <a:custGeom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39925" y="5041700"/>
              <a:ext cx="10950" cy="50525"/>
            </a:xfrm>
            <a:custGeom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521400" y="5122500"/>
              <a:ext cx="17700" cy="16875"/>
            </a:xfrm>
            <a:custGeom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496150" y="5182275"/>
              <a:ext cx="21900" cy="16850"/>
            </a:xfrm>
            <a:custGeom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498675" y="5098950"/>
              <a:ext cx="58100" cy="59775"/>
            </a:xfrm>
            <a:custGeom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619050" y="5212575"/>
              <a:ext cx="9275" cy="56400"/>
            </a:xfrm>
            <a:custGeom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6750" y="5042550"/>
              <a:ext cx="11800" cy="50525"/>
            </a:xfrm>
            <a:custGeom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60325" y="5061050"/>
              <a:ext cx="16850" cy="22775"/>
            </a:xfrm>
            <a:custGeom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103925" y="518142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057625" y="5223500"/>
              <a:ext cx="57250" cy="63175"/>
            </a:xfrm>
            <a:custGeom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04075" y="5109050"/>
              <a:ext cx="11825" cy="5075"/>
            </a:xfrm>
            <a:custGeom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178825" y="5088000"/>
              <a:ext cx="58100" cy="57250"/>
            </a:xfrm>
            <a:custGeom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02400" y="5112400"/>
              <a:ext cx="13500" cy="16025"/>
            </a:xfrm>
            <a:custGeom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109800" y="5277375"/>
              <a:ext cx="58950" cy="64000"/>
            </a:xfrm>
            <a:custGeom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660275" y="5133450"/>
              <a:ext cx="57275" cy="63150"/>
            </a:xfrm>
            <a:custGeom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20725" y="5199100"/>
              <a:ext cx="60625" cy="69875"/>
            </a:xfrm>
            <a:custGeom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01550" y="5226875"/>
              <a:ext cx="16025" cy="17700"/>
            </a:xfrm>
            <a:custGeom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546650" y="5208350"/>
              <a:ext cx="73250" cy="67375"/>
            </a:xfrm>
            <a:custGeom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46175" y="5223500"/>
              <a:ext cx="300500" cy="101875"/>
            </a:xfrm>
            <a:custGeom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169575" y="5265600"/>
              <a:ext cx="79975" cy="69875"/>
            </a:xfrm>
            <a:custGeom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418725" y="505265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41125" y="5079575"/>
              <a:ext cx="55575" cy="55575"/>
            </a:xfrm>
            <a:custGeom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318550" y="5092200"/>
              <a:ext cx="18550" cy="16025"/>
            </a:xfrm>
            <a:custGeom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138425" y="5153650"/>
              <a:ext cx="55575" cy="57250"/>
            </a:xfrm>
            <a:custGeom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38600" y="5087150"/>
              <a:ext cx="10950" cy="49700"/>
            </a:xfrm>
            <a:custGeom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382525" y="5082950"/>
              <a:ext cx="12650" cy="16025"/>
            </a:xfrm>
            <a:custGeom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98350" y="5071175"/>
              <a:ext cx="58950" cy="55575"/>
            </a:xfrm>
            <a:custGeom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358125" y="5059375"/>
              <a:ext cx="58100" cy="63150"/>
            </a:xfrm>
            <a:custGeom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262150" y="5100625"/>
              <a:ext cx="13500" cy="17700"/>
            </a:xfrm>
            <a:custGeom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118225" y="521677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162000" y="517637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219225" y="5164600"/>
              <a:ext cx="16025" cy="22750"/>
            </a:xfrm>
            <a:custGeom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140100" y="5236975"/>
              <a:ext cx="16875" cy="18550"/>
            </a:xfrm>
            <a:custGeom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197350" y="5143550"/>
              <a:ext cx="58100" cy="60625"/>
            </a:xfrm>
            <a:custGeom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178825" y="5206675"/>
              <a:ext cx="58950" cy="57250"/>
            </a:xfrm>
            <a:custGeom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Shape 664"/>
          <p:cNvSpPr txBox="1"/>
          <p:nvPr>
            <p:ph idx="1" type="body"/>
          </p:nvPr>
        </p:nvSpPr>
        <p:spPr>
          <a:xfrm>
            <a:off x="1832400" y="2653800"/>
            <a:ext cx="5479200" cy="1093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55D4B"/>
              </a:buClr>
              <a:buSzPts val="2200"/>
              <a:buChar char="✖"/>
              <a:defRPr i="1" sz="2200">
                <a:solidFill>
                  <a:srgbClr val="F55D4B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55D4B"/>
              </a:buClr>
              <a:buSzPts val="2200"/>
              <a:buChar char="○"/>
              <a:defRPr i="1">
                <a:solidFill>
                  <a:srgbClr val="F55D4B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Shape 841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1131750" y="1750400"/>
            <a:ext cx="6880500" cy="466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600"/>
              <a:buChar char="✖"/>
              <a:defRPr/>
            </a:lvl1pPr>
            <a:lvl2pPr lvl="1">
              <a:spcBef>
                <a:spcPts val="0"/>
              </a:spcBef>
              <a:buSzPts val="2200"/>
              <a:buChar char="○"/>
              <a:defRPr/>
            </a:lvl2pPr>
            <a:lvl3pPr lvl="2">
              <a:spcBef>
                <a:spcPts val="0"/>
              </a:spcBef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Shape 844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845" name="Shape 845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Shape 1019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1131725" y="1773150"/>
            <a:ext cx="3339600" cy="464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200"/>
              <a:buChar char="✖"/>
              <a:defRPr sz="2200"/>
            </a:lvl1pPr>
            <a:lvl2pPr lvl="1">
              <a:spcBef>
                <a:spcPts val="0"/>
              </a:spcBef>
              <a:buSzPts val="2200"/>
              <a:buChar char="○"/>
              <a:defRPr/>
            </a:lvl2pPr>
            <a:lvl3pPr lvl="2">
              <a:spcBef>
                <a:spcPts val="0"/>
              </a:spcBef>
              <a:buSzPts val="2200"/>
              <a:buChar char="■"/>
              <a:defRPr sz="2200"/>
            </a:lvl3pPr>
            <a:lvl4pPr lvl="3">
              <a:spcBef>
                <a:spcPts val="0"/>
              </a:spcBef>
              <a:buSzPts val="2200"/>
              <a:buChar char="●"/>
              <a:defRPr sz="2200"/>
            </a:lvl4pPr>
            <a:lvl5pPr lvl="4">
              <a:spcBef>
                <a:spcPts val="0"/>
              </a:spcBef>
              <a:buSzPts val="2200"/>
              <a:buChar char="○"/>
              <a:defRPr sz="2200"/>
            </a:lvl5pPr>
            <a:lvl6pPr lvl="5">
              <a:spcBef>
                <a:spcPts val="0"/>
              </a:spcBef>
              <a:buSzPts val="2200"/>
              <a:buChar char="■"/>
              <a:defRPr sz="2200"/>
            </a:lvl6pPr>
            <a:lvl7pPr lvl="6">
              <a:spcBef>
                <a:spcPts val="0"/>
              </a:spcBef>
              <a:buSzPts val="2200"/>
              <a:buChar char="●"/>
              <a:defRPr sz="2200"/>
            </a:lvl7pPr>
            <a:lvl8pPr lvl="7">
              <a:spcBef>
                <a:spcPts val="0"/>
              </a:spcBef>
              <a:buSzPts val="2200"/>
              <a:buChar char="○"/>
              <a:defRPr sz="2200"/>
            </a:lvl8pPr>
            <a:lvl9pPr lvl="8">
              <a:spcBef>
                <a:spcPts val="0"/>
              </a:spcBef>
              <a:buSzPts val="2200"/>
              <a:buChar char="■"/>
              <a:defRPr sz="2200"/>
            </a:lvl9pPr>
          </a:lstStyle>
          <a:p/>
        </p:txBody>
      </p:sp>
      <p:sp>
        <p:nvSpPr>
          <p:cNvPr id="1021" name="Shape 1021"/>
          <p:cNvSpPr txBox="1"/>
          <p:nvPr>
            <p:ph idx="2" type="body"/>
          </p:nvPr>
        </p:nvSpPr>
        <p:spPr>
          <a:xfrm>
            <a:off x="4672553" y="1773150"/>
            <a:ext cx="3339600" cy="464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200"/>
              <a:buChar char="✖"/>
              <a:defRPr sz="2200"/>
            </a:lvl1pPr>
            <a:lvl2pPr lvl="1">
              <a:spcBef>
                <a:spcPts val="0"/>
              </a:spcBef>
              <a:buSzPts val="2200"/>
              <a:buChar char="○"/>
              <a:defRPr/>
            </a:lvl2pPr>
            <a:lvl3pPr lvl="2">
              <a:spcBef>
                <a:spcPts val="0"/>
              </a:spcBef>
              <a:buSzPts val="2200"/>
              <a:buChar char="■"/>
              <a:defRPr sz="2200"/>
            </a:lvl3pPr>
            <a:lvl4pPr lvl="3">
              <a:spcBef>
                <a:spcPts val="0"/>
              </a:spcBef>
              <a:buSzPts val="2200"/>
              <a:buChar char="●"/>
              <a:defRPr sz="2200"/>
            </a:lvl4pPr>
            <a:lvl5pPr lvl="4">
              <a:spcBef>
                <a:spcPts val="0"/>
              </a:spcBef>
              <a:buSzPts val="2200"/>
              <a:buChar char="○"/>
              <a:defRPr sz="2200"/>
            </a:lvl5pPr>
            <a:lvl6pPr lvl="5">
              <a:spcBef>
                <a:spcPts val="0"/>
              </a:spcBef>
              <a:buSzPts val="2200"/>
              <a:buChar char="■"/>
              <a:defRPr sz="2200"/>
            </a:lvl6pPr>
            <a:lvl7pPr lvl="6">
              <a:spcBef>
                <a:spcPts val="0"/>
              </a:spcBef>
              <a:buSzPts val="2200"/>
              <a:buChar char="●"/>
              <a:defRPr sz="2200"/>
            </a:lvl7pPr>
            <a:lvl8pPr lvl="7">
              <a:spcBef>
                <a:spcPts val="0"/>
              </a:spcBef>
              <a:buSzPts val="2200"/>
              <a:buChar char="○"/>
              <a:defRPr sz="2200"/>
            </a:lvl8pPr>
            <a:lvl9pPr lvl="8">
              <a:spcBef>
                <a:spcPts val="0"/>
              </a:spcBef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Shape 1023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1024" name="Shape 1024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4" name="Shape 1044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Shape 119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99" name="Shape 1199"/>
          <p:cNvSpPr txBox="1"/>
          <p:nvPr>
            <p:ph idx="1" type="body"/>
          </p:nvPr>
        </p:nvSpPr>
        <p:spPr>
          <a:xfrm>
            <a:off x="977300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✖"/>
              <a:defRPr sz="1800"/>
            </a:lvl1pPr>
            <a:lvl2pPr lvl="1" rtl="0">
              <a:spcBef>
                <a:spcPts val="0"/>
              </a:spcBef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buSzPts val="1800"/>
              <a:buChar char="■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1200" name="Shape 1200"/>
          <p:cNvSpPr txBox="1"/>
          <p:nvPr>
            <p:ph idx="2" type="body"/>
          </p:nvPr>
        </p:nvSpPr>
        <p:spPr>
          <a:xfrm>
            <a:off x="3391603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✖"/>
              <a:defRPr sz="1800"/>
            </a:lvl1pPr>
            <a:lvl2pPr lvl="1" rtl="0">
              <a:spcBef>
                <a:spcPts val="0"/>
              </a:spcBef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buSzPts val="1800"/>
              <a:buChar char="■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1201" name="Shape 1201"/>
          <p:cNvSpPr txBox="1"/>
          <p:nvPr>
            <p:ph idx="3" type="body"/>
          </p:nvPr>
        </p:nvSpPr>
        <p:spPr>
          <a:xfrm>
            <a:off x="5805905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✖"/>
              <a:defRPr sz="1800"/>
            </a:lvl1pPr>
            <a:lvl2pPr lvl="1" rtl="0">
              <a:spcBef>
                <a:spcPts val="0"/>
              </a:spcBef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buSzPts val="1800"/>
              <a:buChar char="■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Shape 1203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1204" name="Shape 1204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Shape 137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Shape 1380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381" name="Shape 1381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Shape 1485"/>
          <p:cNvSpPr txBox="1"/>
          <p:nvPr>
            <p:ph idx="1" type="body"/>
          </p:nvPr>
        </p:nvSpPr>
        <p:spPr>
          <a:xfrm>
            <a:off x="457200" y="5447700"/>
            <a:ext cx="8229600" cy="5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5F6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31750" y="983100"/>
            <a:ext cx="68805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31750" y="1902800"/>
            <a:ext cx="6880500" cy="4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2C3E50"/>
              </a:buClr>
              <a:buSzPts val="26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ts val="2200"/>
              <a:buFont typeface="Merriweather"/>
              <a:buChar char="○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.jp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/>
          <p:nvPr>
            <p:ph type="ctrTitle"/>
          </p:nvPr>
        </p:nvSpPr>
        <p:spPr>
          <a:xfrm>
            <a:off x="1047775" y="2188275"/>
            <a:ext cx="6936000" cy="195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Petivity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Midway Milestone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Shape 1876"/>
          <p:cNvSpPr txBox="1"/>
          <p:nvPr/>
        </p:nvSpPr>
        <p:spPr>
          <a:xfrm>
            <a:off x="539175" y="1068425"/>
            <a:ext cx="5094000" cy="50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Pet does not have a status state, no indication of progress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Solution: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Have the pet show emotion based on activity,as we did not agree with showing health points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77" name="Shape 1877"/>
          <p:cNvSpPr txBox="1"/>
          <p:nvPr>
            <p:ph type="title"/>
          </p:nvPr>
        </p:nvSpPr>
        <p:spPr>
          <a:xfrm>
            <a:off x="843975" y="441925"/>
            <a:ext cx="7503300" cy="845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4800"/>
              <a:t>H1 Visibility of System Status: Severity 3</a:t>
            </a:r>
          </a:p>
        </p:txBody>
      </p:sp>
      <p:pic>
        <p:nvPicPr>
          <p:cNvPr id="1878" name="Shape 1878"/>
          <p:cNvPicPr preferRelativeResize="0"/>
          <p:nvPr/>
        </p:nvPicPr>
        <p:blipFill rotWithShape="1">
          <a:blip r:embed="rId3">
            <a:alphaModFix/>
          </a:blip>
          <a:srcRect b="0" l="65637" r="1264" t="52086"/>
          <a:stretch/>
        </p:blipFill>
        <p:spPr>
          <a:xfrm>
            <a:off x="6080875" y="1937150"/>
            <a:ext cx="2150025" cy="14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Shape 1879"/>
          <p:cNvPicPr preferRelativeResize="0"/>
          <p:nvPr/>
        </p:nvPicPr>
        <p:blipFill rotWithShape="1">
          <a:blip r:embed="rId3">
            <a:alphaModFix/>
          </a:blip>
          <a:srcRect b="0" l="65637" r="1264" t="52086"/>
          <a:stretch/>
        </p:blipFill>
        <p:spPr>
          <a:xfrm>
            <a:off x="6080875" y="3429000"/>
            <a:ext cx="2150025" cy="14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Shape 1880"/>
          <p:cNvPicPr preferRelativeResize="0"/>
          <p:nvPr/>
        </p:nvPicPr>
        <p:blipFill rotWithShape="1">
          <a:blip r:embed="rId3">
            <a:alphaModFix/>
          </a:blip>
          <a:srcRect b="11739" l="79150" r="12159" t="86332"/>
          <a:stretch/>
        </p:blipFill>
        <p:spPr>
          <a:xfrm rot="10800000">
            <a:off x="6932425" y="4498000"/>
            <a:ext cx="577800" cy="6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Shape 1885"/>
          <p:cNvSpPr txBox="1"/>
          <p:nvPr/>
        </p:nvSpPr>
        <p:spPr>
          <a:xfrm>
            <a:off x="539225" y="1123550"/>
            <a:ext cx="5278200" cy="53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Confusion over what “Start Blocking” button does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Solution: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the button to “Start Blocking Now” to signify blocking will start immediately, have a short bubble that explains what it does when the user is new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86" name="Shape 1886"/>
          <p:cNvSpPr txBox="1"/>
          <p:nvPr>
            <p:ph type="title"/>
          </p:nvPr>
        </p:nvSpPr>
        <p:spPr>
          <a:xfrm>
            <a:off x="859550" y="506750"/>
            <a:ext cx="7503300" cy="845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4800"/>
              <a:t>H2 Match b/w System &amp; World: Severity 3</a:t>
            </a:r>
          </a:p>
        </p:txBody>
      </p:sp>
      <p:pic>
        <p:nvPicPr>
          <p:cNvPr id="1887" name="Shape 1887"/>
          <p:cNvPicPr preferRelativeResize="0"/>
          <p:nvPr/>
        </p:nvPicPr>
        <p:blipFill rotWithShape="1">
          <a:blip r:embed="rId3">
            <a:alphaModFix/>
          </a:blip>
          <a:srcRect b="7176" l="15237" r="67449" t="79721"/>
          <a:stretch/>
        </p:blipFill>
        <p:spPr>
          <a:xfrm>
            <a:off x="6188875" y="2977150"/>
            <a:ext cx="2491298" cy="9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 txBox="1"/>
          <p:nvPr>
            <p:ph type="title"/>
          </p:nvPr>
        </p:nvSpPr>
        <p:spPr>
          <a:xfrm>
            <a:off x="585150" y="1227875"/>
            <a:ext cx="80628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4800"/>
              <a:t>Overview</a:t>
            </a:r>
            <a:r>
              <a:rPr lang="en" sz="4800"/>
              <a:t> of other Revised Design changes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1131750" y="1558000"/>
            <a:ext cx="73509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2C3E50"/>
              </a:buClr>
              <a:buSzPts val="2400"/>
              <a:buFont typeface="Merriweather"/>
              <a:buChar char="✖"/>
            </a:pP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 more clear &amp; organized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2C3E50"/>
              </a:buClr>
              <a:buSzPts val="2400"/>
              <a:buFont typeface="Merriweather"/>
              <a:buChar char="✖"/>
            </a:pP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Have more documentation and helpful messages</a:t>
            </a:r>
          </a:p>
          <a:p>
            <a:pPr indent="-381000" lvl="0" marL="457200" rtl="0">
              <a:spcBef>
                <a:spcPts val="600"/>
              </a:spcBef>
              <a:buClr>
                <a:srgbClr val="2C3E50"/>
              </a:buClr>
              <a:buSzPts val="2400"/>
              <a:buFont typeface="Merriweather"/>
              <a:buChar char="✖"/>
            </a:pP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Slight</a:t>
            </a:r>
            <a:r>
              <a:rPr lang="en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changes in colors/overall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/>
          <p:nvPr/>
        </p:nvSpPr>
        <p:spPr>
          <a:xfrm>
            <a:off x="276300" y="154175"/>
            <a:ext cx="8591400" cy="6405900"/>
          </a:xfrm>
          <a:prstGeom prst="rect">
            <a:avLst/>
          </a:prstGeom>
          <a:noFill/>
          <a:ln cap="flat" cmpd="sng" w="76200">
            <a:solidFill>
              <a:srgbClr val="F55D4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9" name="Shape 1899"/>
          <p:cNvSpPr txBox="1"/>
          <p:nvPr>
            <p:ph type="title"/>
          </p:nvPr>
        </p:nvSpPr>
        <p:spPr>
          <a:xfrm>
            <a:off x="186900" y="300725"/>
            <a:ext cx="8770200" cy="4745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lang="en" sz="4800">
                <a:solidFill>
                  <a:schemeClr val="dk1"/>
                </a:solidFill>
              </a:rPr>
              <a:t>Prototype Implementation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lang="en" sz="4800">
                <a:solidFill>
                  <a:schemeClr val="dk1"/>
                </a:solidFill>
              </a:rPr>
              <a:t>Status</a:t>
            </a:r>
          </a:p>
        </p:txBody>
      </p:sp>
      <p:sp>
        <p:nvSpPr>
          <p:cNvPr id="1900" name="Shape 1900"/>
          <p:cNvSpPr/>
          <p:nvPr/>
        </p:nvSpPr>
        <p:spPr>
          <a:xfrm>
            <a:off x="3925730" y="3840998"/>
            <a:ext cx="1114426" cy="1337354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 txBox="1"/>
          <p:nvPr>
            <p:ph type="title"/>
          </p:nvPr>
        </p:nvSpPr>
        <p:spPr>
          <a:xfrm>
            <a:off x="979050" y="11215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PROTOTYPE IMPLEMENTATION TOOLS</a:t>
            </a:r>
          </a:p>
        </p:txBody>
      </p:sp>
      <p:sp>
        <p:nvSpPr>
          <p:cNvPr id="1906" name="Shape 1906"/>
          <p:cNvSpPr txBox="1"/>
          <p:nvPr>
            <p:ph idx="1" type="body"/>
          </p:nvPr>
        </p:nvSpPr>
        <p:spPr>
          <a:xfrm>
            <a:off x="1283725" y="1898500"/>
            <a:ext cx="7673100" cy="430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000"/>
              <a:t>Mobile: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✖"/>
            </a:pPr>
            <a:r>
              <a:rPr lang="en" sz="2000"/>
              <a:t>Expo XDE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ReactNative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000"/>
              <a:t>Web: 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Google Chrome Extension Developer Tools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GitHub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AngularJS &amp; JavaScript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Bootstrap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Shape 1911"/>
          <p:cNvSpPr txBox="1"/>
          <p:nvPr>
            <p:ph type="title"/>
          </p:nvPr>
        </p:nvSpPr>
        <p:spPr>
          <a:xfrm>
            <a:off x="979050" y="9691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4800"/>
              <a:t>PROTOTYPE IMPLEMENTATION TOOLS</a:t>
            </a:r>
          </a:p>
        </p:txBody>
      </p:sp>
      <p:sp>
        <p:nvSpPr>
          <p:cNvPr id="1912" name="Shape 1912"/>
          <p:cNvSpPr txBox="1"/>
          <p:nvPr>
            <p:ph idx="1" type="body"/>
          </p:nvPr>
        </p:nvSpPr>
        <p:spPr>
          <a:xfrm>
            <a:off x="902725" y="1669900"/>
            <a:ext cx="7673100" cy="453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/>
              <a:t>How the Tools Helped: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Google Chrome Extension Developer Tools allowed us to create the extension and try it out as it would appear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GitHub allowed members of </a:t>
            </a:r>
            <a:r>
              <a:rPr lang="en" sz="1800"/>
              <a:t>our</a:t>
            </a:r>
            <a:r>
              <a:rPr lang="en" sz="1800"/>
              <a:t> teams to collaborate and safely merge our changes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✖"/>
            </a:pPr>
            <a:r>
              <a:rPr lang="en" sz="1800"/>
              <a:t>Bootstrap’s grid system allowed us to easily create a layout/structure for our web app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buNone/>
            </a:pPr>
            <a:r>
              <a:rPr b="1" lang="en" sz="1800"/>
              <a:t>How the Tools Didn’t Help: 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✖"/>
            </a:pPr>
            <a:r>
              <a:rPr lang="en" sz="1800"/>
              <a:t>The tools </a:t>
            </a:r>
            <a:r>
              <a:rPr b="1" lang="en" sz="1800"/>
              <a:t>did not teach</a:t>
            </a:r>
            <a:r>
              <a:rPr lang="en" sz="1800"/>
              <a:t> our team how to code our necessary functions, nor how to set up everything for our code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Shape 1917"/>
          <p:cNvSpPr txBox="1"/>
          <p:nvPr/>
        </p:nvSpPr>
        <p:spPr>
          <a:xfrm>
            <a:off x="624675" y="155675"/>
            <a:ext cx="80832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Implemented Features: Task Flow 1</a:t>
            </a:r>
          </a:p>
        </p:txBody>
      </p:sp>
      <p:pic>
        <p:nvPicPr>
          <p:cNvPr id="1918" name="Shape 1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088" y="1258800"/>
            <a:ext cx="5315827" cy="247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Shape 19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900" y="3999475"/>
            <a:ext cx="3015082" cy="2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Shape 19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775" y="3999487"/>
            <a:ext cx="2967675" cy="26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Shape 1925"/>
          <p:cNvSpPr txBox="1"/>
          <p:nvPr/>
        </p:nvSpPr>
        <p:spPr>
          <a:xfrm>
            <a:off x="768000" y="612875"/>
            <a:ext cx="75096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Uni</a:t>
            </a:r>
            <a:r>
              <a:rPr b="1" lang="en" sz="4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mplemented Features Plan: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825050" y="1565075"/>
            <a:ext cx="8191200" cy="48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Yet to be Implemented: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fully functional calendar (Blocking, self-care, etc.)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settings page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Web blocking feature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Mobile blocking feature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Animations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Web Login Feature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Planned: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pre-populated calendar from rows and columns, where you click/drag a place to add an event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Having options available to select to change blocked websites, etc.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 txBox="1"/>
          <p:nvPr>
            <p:ph type="title"/>
          </p:nvPr>
        </p:nvSpPr>
        <p:spPr>
          <a:xfrm>
            <a:off x="1131750" y="966800"/>
            <a:ext cx="6880500" cy="1174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Wizard of Oz Techniques</a:t>
            </a:r>
          </a:p>
          <a:p>
            <a:pPr indent="-69850" lvl="0" marL="0" rtl="0"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26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2" name="Shape 1932"/>
          <p:cNvSpPr txBox="1"/>
          <p:nvPr>
            <p:ph idx="1" type="body"/>
          </p:nvPr>
        </p:nvSpPr>
        <p:spPr>
          <a:xfrm>
            <a:off x="1284150" y="1681225"/>
            <a:ext cx="6572700" cy="511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On Mobile: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appearance of mobile and web syncing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On Web: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Self-care suggestions automatically appear once self-care calendar is chosen → simulating optimization of </a:t>
            </a:r>
            <a:r>
              <a:rPr b="1" lang="en" sz="1800">
                <a:solidFill>
                  <a:schemeClr val="dk1"/>
                </a:solidFill>
              </a:rPr>
              <a:t>self-care suggestions using AI</a:t>
            </a:r>
            <a:r>
              <a:rPr lang="en" sz="1800">
                <a:solidFill>
                  <a:schemeClr val="dk1"/>
                </a:solidFill>
              </a:rPr>
              <a:t>, based on time available, interests, past selections, etc.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Syncing with google calendar (unless we figure it out)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Shape 1937"/>
          <p:cNvSpPr txBox="1"/>
          <p:nvPr>
            <p:ph idx="1" type="body"/>
          </p:nvPr>
        </p:nvSpPr>
        <p:spPr>
          <a:xfrm>
            <a:off x="1029775" y="1351200"/>
            <a:ext cx="6880500" cy="516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On mobile, we  will hard-code: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pet selected and environment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On web, will  hard-code: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Previously added events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Previously added tasks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 pool of potential self-care activities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Why required? -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chemeClr val="dk1"/>
                </a:solidFill>
              </a:rPr>
              <a:t>Mobile:</a:t>
            </a:r>
            <a:r>
              <a:rPr lang="en" sz="1800">
                <a:solidFill>
                  <a:schemeClr val="dk1"/>
                </a:solidFill>
              </a:rPr>
              <a:t> Supposed to </a:t>
            </a:r>
            <a:r>
              <a:rPr b="1" lang="en" sz="1800">
                <a:solidFill>
                  <a:schemeClr val="dk1"/>
                </a:solidFill>
              </a:rPr>
              <a:t>sync automatically</a:t>
            </a:r>
            <a:r>
              <a:rPr lang="en" sz="1800">
                <a:solidFill>
                  <a:schemeClr val="dk1"/>
                </a:solidFill>
              </a:rPr>
              <a:t> to the web app where you can choose all these features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u="sng">
                <a:solidFill>
                  <a:schemeClr val="dk1"/>
                </a:solidFill>
              </a:rPr>
              <a:t>Web:</a:t>
            </a:r>
            <a:r>
              <a:rPr lang="en" sz="1800">
                <a:solidFill>
                  <a:schemeClr val="dk1"/>
                </a:solidFill>
              </a:rPr>
              <a:t> Pre-populated information helps invoke the user to interact with the app in a more typical fashion, as opposed to a </a:t>
            </a:r>
            <a:r>
              <a:rPr b="1" lang="en" sz="1800">
                <a:solidFill>
                  <a:schemeClr val="dk1"/>
                </a:solidFill>
              </a:rPr>
              <a:t>long initial setup phase</a:t>
            </a:r>
            <a:r>
              <a:rPr lang="en" sz="1800">
                <a:solidFill>
                  <a:schemeClr val="dk1"/>
                </a:solidFill>
              </a:rPr>
              <a:t>.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1938" name="Shape 1938"/>
          <p:cNvSpPr txBox="1"/>
          <p:nvPr/>
        </p:nvSpPr>
        <p:spPr>
          <a:xfrm>
            <a:off x="868950" y="89225"/>
            <a:ext cx="7406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Hard-coded Features and Why Required: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MEET THE TEAM</a:t>
            </a:r>
          </a:p>
        </p:txBody>
      </p:sp>
      <p:sp>
        <p:nvSpPr>
          <p:cNvPr id="1814" name="Shape 1814"/>
          <p:cNvSpPr txBox="1"/>
          <p:nvPr>
            <p:ph type="title"/>
          </p:nvPr>
        </p:nvSpPr>
        <p:spPr>
          <a:xfrm>
            <a:off x="2454550" y="4370475"/>
            <a:ext cx="2282700" cy="124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Ivan Salinas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5" name="Shape 1815"/>
          <p:cNvSpPr txBox="1"/>
          <p:nvPr>
            <p:ph type="title"/>
          </p:nvPr>
        </p:nvSpPr>
        <p:spPr>
          <a:xfrm>
            <a:off x="4599025" y="4677675"/>
            <a:ext cx="2061900" cy="93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Jonathan Mao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6" name="Shape 1816"/>
          <p:cNvSpPr txBox="1"/>
          <p:nvPr>
            <p:ph type="title"/>
          </p:nvPr>
        </p:nvSpPr>
        <p:spPr>
          <a:xfrm>
            <a:off x="689275" y="4524075"/>
            <a:ext cx="1650900" cy="109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Sidra</a:t>
            </a:r>
            <a:r>
              <a:rPr lang="en"/>
              <a:t> Ijaz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7" name="Shape 1817"/>
          <p:cNvSpPr txBox="1"/>
          <p:nvPr>
            <p:ph type="title"/>
          </p:nvPr>
        </p:nvSpPr>
        <p:spPr>
          <a:xfrm>
            <a:off x="6729225" y="4524075"/>
            <a:ext cx="2282700" cy="109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Crystal Zheng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inkedIn Image.png" id="1818" name="Shape 1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50" y="2428050"/>
            <a:ext cx="2024700" cy="200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CrystalZhengheadshot.png" id="1819" name="Shape 18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225" y="2493450"/>
            <a:ext cx="2001900" cy="200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DSC_2711.jpg" id="1820" name="Shape 1820"/>
          <p:cNvPicPr preferRelativeResize="0"/>
          <p:nvPr/>
        </p:nvPicPr>
        <p:blipFill rotWithShape="1">
          <a:blip r:embed="rId5">
            <a:alphaModFix/>
          </a:blip>
          <a:srcRect b="37710" l="28300" r="20791" t="27680"/>
          <a:stretch/>
        </p:blipFill>
        <p:spPr>
          <a:xfrm>
            <a:off x="4612150" y="2475000"/>
            <a:ext cx="2001900" cy="203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21" name="Shape 18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350" y="2398050"/>
            <a:ext cx="2061900" cy="206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/>
          <p:nvPr>
            <p:ph type="title"/>
          </p:nvPr>
        </p:nvSpPr>
        <p:spPr>
          <a:xfrm>
            <a:off x="1131750" y="814400"/>
            <a:ext cx="6880500" cy="1174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800"/>
              <a:t>issues/questions</a:t>
            </a:r>
          </a:p>
          <a:p>
            <a:pPr indent="-69850" lvl="0" marL="0" rtl="0"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26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44" name="Shape 1944"/>
          <p:cNvSpPr txBox="1"/>
          <p:nvPr>
            <p:ph idx="1" type="body"/>
          </p:nvPr>
        </p:nvSpPr>
        <p:spPr>
          <a:xfrm>
            <a:off x="1131750" y="1833625"/>
            <a:ext cx="6880500" cy="5115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On Mobile: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Still figuring out timer implementation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Syncing (have some ideas to try out, would love some more)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ReactNative tips/templates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On Web: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are trying to figure out how to potentially integrate the calendar with Google Calendar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Animations for pet, background, etc.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5A5A6"/>
        </a:solidFill>
      </p:bgPr>
    </p:bg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Shape 1949"/>
          <p:cNvSpPr txBox="1"/>
          <p:nvPr>
            <p:ph type="ctrTitle"/>
          </p:nvPr>
        </p:nvSpPr>
        <p:spPr>
          <a:xfrm>
            <a:off x="2191050" y="2427150"/>
            <a:ext cx="4761900" cy="1546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Demonstration of prototype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DD1D3"/>
        </a:solidFill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Shape 1954"/>
          <p:cNvSpPr txBox="1"/>
          <p:nvPr>
            <p:ph type="ctrTitle"/>
          </p:nvPr>
        </p:nvSpPr>
        <p:spPr>
          <a:xfrm>
            <a:off x="2191050" y="2427150"/>
            <a:ext cx="4761900" cy="1546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/>
          <p:nvPr/>
        </p:nvSpPr>
        <p:spPr>
          <a:xfrm>
            <a:off x="768000" y="612875"/>
            <a:ext cx="75096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Summary</a:t>
            </a:r>
            <a:r>
              <a:rPr b="1" lang="en" sz="60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:</a:t>
            </a:r>
          </a:p>
        </p:txBody>
      </p:sp>
      <p:sp>
        <p:nvSpPr>
          <p:cNvPr id="1960" name="Shape 1960"/>
          <p:cNvSpPr txBox="1"/>
          <p:nvPr/>
        </p:nvSpPr>
        <p:spPr>
          <a:xfrm>
            <a:off x="581700" y="1730550"/>
            <a:ext cx="8089200" cy="4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Decided on most necessary changes for our webpage and app based on 3s and 4s in HE Evaluation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●"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Made some other changes that we see fit (prioritizing functionality of task flows for main tasks)</a:t>
            </a:r>
          </a:p>
          <a:p>
            <a:pPr indent="-381000" lvl="0" marL="457200">
              <a:spcBef>
                <a:spcPts val="0"/>
              </a:spcBef>
              <a:buSzPts val="2400"/>
              <a:buFont typeface="Merriweather"/>
              <a:buChar char="●"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We are on our way to completing our website and mobile app!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 txBox="1"/>
          <p:nvPr>
            <p:ph type="title"/>
          </p:nvPr>
        </p:nvSpPr>
        <p:spPr>
          <a:xfrm>
            <a:off x="1280550" y="988975"/>
            <a:ext cx="6582900" cy="220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 You!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DD1D3"/>
        </a:solid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/>
          <p:nvPr>
            <p:ph type="ctrTitle"/>
          </p:nvPr>
        </p:nvSpPr>
        <p:spPr>
          <a:xfrm>
            <a:off x="1261975" y="2193800"/>
            <a:ext cx="7057200" cy="1546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Value​ ​Prop,​ ​Problem​ ​and​ ​Solution​ ​Overview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idx="1" type="body"/>
          </p:nvPr>
        </p:nvSpPr>
        <p:spPr>
          <a:xfrm>
            <a:off x="1131750" y="1750400"/>
            <a:ext cx="6880500" cy="46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3000"/>
              <a:t>“Productivity’s Best Friend”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Problem: </a:t>
            </a:r>
            <a:r>
              <a:rPr lang="en" sz="2400"/>
              <a:t>People often have a difficult time completing tasks because of </a:t>
            </a:r>
            <a:r>
              <a:rPr b="1" lang="en" sz="2400">
                <a:solidFill>
                  <a:srgbClr val="0000FF"/>
                </a:solidFill>
              </a:rPr>
              <a:t>distractions</a:t>
            </a:r>
            <a:r>
              <a:rPr lang="en" sz="2400"/>
              <a:t>, poor </a:t>
            </a:r>
            <a:r>
              <a:rPr b="1" lang="en" sz="2400">
                <a:solidFill>
                  <a:srgbClr val="0000FF"/>
                </a:solidFill>
              </a:rPr>
              <a:t>time management</a:t>
            </a:r>
            <a:r>
              <a:rPr lang="en" sz="2400"/>
              <a:t>, and/or unhealthy </a:t>
            </a:r>
            <a:r>
              <a:rPr b="1" lang="en" sz="2400">
                <a:solidFill>
                  <a:srgbClr val="0000FF"/>
                </a:solidFill>
              </a:rPr>
              <a:t>work-life balance</a:t>
            </a:r>
            <a:r>
              <a:rPr lang="en" sz="2400"/>
              <a:t>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Solution: </a:t>
            </a:r>
            <a:r>
              <a:rPr lang="en" sz="2400"/>
              <a:t>We aim to increase productivity by effectively eliminating distractions and keeping people on track in a fun and engaging way.</a:t>
            </a:r>
          </a:p>
        </p:txBody>
      </p:sp>
      <p:sp>
        <p:nvSpPr>
          <p:cNvPr id="1832" name="Shape 1832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7200"/>
              <a:t>Petivity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/>
          <p:nvPr/>
        </p:nvSpPr>
        <p:spPr>
          <a:xfrm>
            <a:off x="276300" y="154175"/>
            <a:ext cx="8591400" cy="6405900"/>
          </a:xfrm>
          <a:prstGeom prst="rect">
            <a:avLst/>
          </a:prstGeom>
          <a:noFill/>
          <a:ln cap="flat" cmpd="sng" w="76200">
            <a:solidFill>
              <a:srgbClr val="F55D4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8" name="Shape 1838"/>
          <p:cNvSpPr txBox="1"/>
          <p:nvPr>
            <p:ph type="title"/>
          </p:nvPr>
        </p:nvSpPr>
        <p:spPr>
          <a:xfrm>
            <a:off x="186913" y="752775"/>
            <a:ext cx="8770200" cy="4745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dk1"/>
                </a:solidFill>
              </a:rPr>
              <a:t>Overview of Talk: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Heuristic Evaluation Results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Overview of Revised Design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Prototype Implementation Status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Demonstration of Prototype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Summary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839" name="Shape 1839"/>
          <p:cNvSpPr/>
          <p:nvPr/>
        </p:nvSpPr>
        <p:spPr>
          <a:xfrm>
            <a:off x="4014792" y="4458423"/>
            <a:ext cx="1114426" cy="1337354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/>
          <p:nvPr/>
        </p:nvSpPr>
        <p:spPr>
          <a:xfrm>
            <a:off x="276300" y="154175"/>
            <a:ext cx="8591400" cy="6405900"/>
          </a:xfrm>
          <a:prstGeom prst="rect">
            <a:avLst/>
          </a:prstGeom>
          <a:noFill/>
          <a:ln cap="flat" cmpd="sng" w="76200">
            <a:solidFill>
              <a:srgbClr val="F55D4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5" name="Shape 1845"/>
          <p:cNvSpPr txBox="1"/>
          <p:nvPr>
            <p:ph type="title"/>
          </p:nvPr>
        </p:nvSpPr>
        <p:spPr>
          <a:xfrm>
            <a:off x="186900" y="300725"/>
            <a:ext cx="8770200" cy="4745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lang="en" sz="4800">
                <a:solidFill>
                  <a:schemeClr val="dk1"/>
                </a:solidFill>
              </a:rPr>
              <a:t>Heuristic Evaluation Results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0" lang="en" sz="4800">
                <a:solidFill>
                  <a:schemeClr val="dk1"/>
                </a:solidFill>
              </a:rPr>
              <a:t>&amp; proposed Revised changes </a:t>
            </a:r>
          </a:p>
        </p:txBody>
      </p:sp>
      <p:sp>
        <p:nvSpPr>
          <p:cNvPr id="1846" name="Shape 1846"/>
          <p:cNvSpPr/>
          <p:nvPr/>
        </p:nvSpPr>
        <p:spPr>
          <a:xfrm>
            <a:off x="3925730" y="3840998"/>
            <a:ext cx="1114426" cy="1337354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Shape 1851"/>
          <p:cNvSpPr txBox="1"/>
          <p:nvPr/>
        </p:nvSpPr>
        <p:spPr>
          <a:xfrm>
            <a:off x="1074075" y="280450"/>
            <a:ext cx="7271700" cy="6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F55D4B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52" name="Shape 1852"/>
          <p:cNvSpPr txBox="1"/>
          <p:nvPr>
            <p:ph type="title"/>
          </p:nvPr>
        </p:nvSpPr>
        <p:spPr>
          <a:xfrm>
            <a:off x="743175" y="451975"/>
            <a:ext cx="7503300" cy="845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4800"/>
              <a:t>H10 Help and Documentation: Severity 4</a:t>
            </a:r>
          </a:p>
        </p:txBody>
      </p:sp>
      <p:sp>
        <p:nvSpPr>
          <p:cNvPr id="1853" name="Shape 1853"/>
          <p:cNvSpPr txBox="1"/>
          <p:nvPr/>
        </p:nvSpPr>
        <p:spPr>
          <a:xfrm>
            <a:off x="625425" y="1001975"/>
            <a:ext cx="52293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 user instructions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on mobile home page after sign in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Solution: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Have a </a:t>
            </a: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prompt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once the user logs in so user knows where to tap in order to navigate to the block-timer page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54" name="Shape 18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850" y="1456261"/>
            <a:ext cx="2226924" cy="4396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Shape 1855"/>
          <p:cNvSpPr/>
          <p:nvPr/>
        </p:nvSpPr>
        <p:spPr>
          <a:xfrm flipH="1">
            <a:off x="7116175" y="3158083"/>
            <a:ext cx="760800" cy="5802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6" name="Shape 1856"/>
          <p:cNvSpPr txBox="1"/>
          <p:nvPr/>
        </p:nvSpPr>
        <p:spPr>
          <a:xfrm>
            <a:off x="7116175" y="3217625"/>
            <a:ext cx="760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700"/>
              <a:t>Click me to Start Blocking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 txBox="1"/>
          <p:nvPr>
            <p:ph type="title"/>
          </p:nvPr>
        </p:nvSpPr>
        <p:spPr>
          <a:xfrm>
            <a:off x="704550" y="364800"/>
            <a:ext cx="7503300" cy="845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4800"/>
              <a:t>H5 Error Prevention: Severity 3</a:t>
            </a:r>
          </a:p>
        </p:txBody>
      </p:sp>
      <p:sp>
        <p:nvSpPr>
          <p:cNvPr id="1862" name="Shape 1862"/>
          <p:cNvSpPr txBox="1"/>
          <p:nvPr/>
        </p:nvSpPr>
        <p:spPr>
          <a:xfrm>
            <a:off x="506150" y="1210200"/>
            <a:ext cx="4904700" cy="52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Website’s Blocked Sites section </a:t>
            </a: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does not check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if URL is valid/handles error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Solution: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 </a:t>
            </a: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check for valid input</a:t>
            </a: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if not have an error message to prompt input of a valid URL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63" name="Shape 1863"/>
          <p:cNvPicPr preferRelativeResize="0"/>
          <p:nvPr/>
        </p:nvPicPr>
        <p:blipFill rotWithShape="1">
          <a:blip r:embed="rId3">
            <a:alphaModFix/>
          </a:blip>
          <a:srcRect b="4807" l="8824" r="49840" t="0"/>
          <a:stretch/>
        </p:blipFill>
        <p:spPr>
          <a:xfrm>
            <a:off x="5533901" y="1723450"/>
            <a:ext cx="3236572" cy="35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Shape 1864"/>
          <p:cNvSpPr txBox="1"/>
          <p:nvPr/>
        </p:nvSpPr>
        <p:spPr>
          <a:xfrm>
            <a:off x="8093800" y="4743500"/>
            <a:ext cx="492300" cy="232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00">
                <a:solidFill>
                  <a:srgbClr val="FFFFFF"/>
                </a:solidFill>
              </a:rPr>
              <a:t>Submit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/>
          <p:nvPr/>
        </p:nvSpPr>
        <p:spPr>
          <a:xfrm>
            <a:off x="619925" y="1805825"/>
            <a:ext cx="4831800" cy="3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Problem: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 sign-in flow on web, while there is one on mobile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Solution: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 sign-in on web and on mobile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70" name="Shape 1870"/>
          <p:cNvSpPr txBox="1"/>
          <p:nvPr>
            <p:ph type="title"/>
          </p:nvPr>
        </p:nvSpPr>
        <p:spPr>
          <a:xfrm>
            <a:off x="696125" y="366700"/>
            <a:ext cx="7503300" cy="845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4800"/>
              <a:t>H4 Consistency and Standards: Severity 3</a:t>
            </a:r>
          </a:p>
        </p:txBody>
      </p:sp>
      <p:pic>
        <p:nvPicPr>
          <p:cNvPr id="1871" name="Shape 1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200" y="1397750"/>
            <a:ext cx="2349024" cy="46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